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0" r:id="rId5"/>
    <p:sldId id="257" r:id="rId6"/>
    <p:sldId id="261" r:id="rId7"/>
    <p:sldId id="262" r:id="rId8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8"/>
    <p:restoredTop sz="94710"/>
  </p:normalViewPr>
  <p:slideViewPr>
    <p:cSldViewPr snapToGrid="0" showGuides="1">
      <p:cViewPr varScale="1">
        <p:scale>
          <a:sx n="117" d="100"/>
          <a:sy n="117" d="100"/>
        </p:scale>
        <p:origin x="192" y="8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9F64A6-E186-43D5-8DD1-1BED72C1E3E1}" type="doc">
      <dgm:prSet loTypeId="urn:microsoft.com/office/officeart/2005/8/layout/arrow1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291218-DFC5-45D3-ADE0-CC9E76A25DA3}">
      <dgm:prSet/>
      <dgm:spPr/>
      <dgm:t>
        <a:bodyPr/>
        <a:lstStyle/>
        <a:p>
          <a:r>
            <a:rPr lang="en-GB"/>
            <a:t>-better identification and care of our patients. Overall</a:t>
          </a:r>
          <a:endParaRPr lang="en-US"/>
        </a:p>
      </dgm:t>
    </dgm:pt>
    <dgm:pt modelId="{C2564D1E-AABC-4B5E-B407-2150A93702EB}" type="parTrans" cxnId="{F8B3C7DE-427A-4F82-8C75-93DADF84728E}">
      <dgm:prSet/>
      <dgm:spPr/>
      <dgm:t>
        <a:bodyPr/>
        <a:lstStyle/>
        <a:p>
          <a:endParaRPr lang="en-US"/>
        </a:p>
      </dgm:t>
    </dgm:pt>
    <dgm:pt modelId="{01D9AE3F-557B-48B7-87D3-0BDC8BFF52DD}" type="sibTrans" cxnId="{F8B3C7DE-427A-4F82-8C75-93DADF84728E}">
      <dgm:prSet/>
      <dgm:spPr/>
      <dgm:t>
        <a:bodyPr/>
        <a:lstStyle/>
        <a:p>
          <a:endParaRPr lang="en-US"/>
        </a:p>
      </dgm:t>
    </dgm:pt>
    <dgm:pt modelId="{0292E89F-44C8-4595-A71E-5B991B571178}">
      <dgm:prSet/>
      <dgm:spPr/>
      <dgm:t>
        <a:bodyPr/>
        <a:lstStyle/>
        <a:p>
          <a:r>
            <a:rPr lang="en-GB"/>
            <a:t>Participating in a global community focused on this condition aiming at excellence through real world experience-and learning.</a:t>
          </a:r>
          <a:endParaRPr lang="en-US"/>
        </a:p>
      </dgm:t>
    </dgm:pt>
    <dgm:pt modelId="{4CC27D1D-EBE5-47A3-81C0-397E620C91C1}" type="parTrans" cxnId="{475B5A36-17CA-4181-873E-C464FE87B446}">
      <dgm:prSet/>
      <dgm:spPr/>
      <dgm:t>
        <a:bodyPr/>
        <a:lstStyle/>
        <a:p>
          <a:endParaRPr lang="en-US"/>
        </a:p>
      </dgm:t>
    </dgm:pt>
    <dgm:pt modelId="{BAC4EB2B-829D-4EA6-B372-BE5B7F30AB86}" type="sibTrans" cxnId="{475B5A36-17CA-4181-873E-C464FE87B446}">
      <dgm:prSet/>
      <dgm:spPr/>
      <dgm:t>
        <a:bodyPr/>
        <a:lstStyle/>
        <a:p>
          <a:endParaRPr lang="en-US"/>
        </a:p>
      </dgm:t>
    </dgm:pt>
    <dgm:pt modelId="{7AE4BAD5-4930-4529-A838-3B0D4DB106AD}">
      <dgm:prSet/>
      <dgm:spPr/>
      <dgm:t>
        <a:bodyPr/>
        <a:lstStyle/>
        <a:p>
          <a:r>
            <a:rPr lang="en-GB"/>
            <a:t>-Raised awareness for patients and healthcare professionals</a:t>
          </a:r>
          <a:endParaRPr lang="en-US"/>
        </a:p>
      </dgm:t>
    </dgm:pt>
    <dgm:pt modelId="{6DCD5856-38E4-4034-97B0-9B95022288F6}" type="parTrans" cxnId="{5471D806-062A-41EE-8DEE-FDEBFCA3CB0F}">
      <dgm:prSet/>
      <dgm:spPr/>
      <dgm:t>
        <a:bodyPr/>
        <a:lstStyle/>
        <a:p>
          <a:endParaRPr lang="en-US"/>
        </a:p>
      </dgm:t>
    </dgm:pt>
    <dgm:pt modelId="{DC80D96C-11F7-421A-B652-67D66D90C08C}" type="sibTrans" cxnId="{5471D806-062A-41EE-8DEE-FDEBFCA3CB0F}">
      <dgm:prSet/>
      <dgm:spPr/>
      <dgm:t>
        <a:bodyPr/>
        <a:lstStyle/>
        <a:p>
          <a:endParaRPr lang="en-US"/>
        </a:p>
      </dgm:t>
    </dgm:pt>
    <dgm:pt modelId="{2E7FB2DF-C882-4B45-BDA8-A23D35A9D8DE}">
      <dgm:prSet/>
      <dgm:spPr/>
      <dgm:t>
        <a:bodyPr/>
        <a:lstStyle/>
        <a:p>
          <a:r>
            <a:rPr lang="en-GB"/>
            <a:t>-Started FH Register  permitting a global overview-retrospective and longitudinal</a:t>
          </a:r>
          <a:endParaRPr lang="en-US"/>
        </a:p>
      </dgm:t>
    </dgm:pt>
    <dgm:pt modelId="{A6C11DDB-F3D1-447C-A840-6043B1BFE42D}" type="parTrans" cxnId="{294F5240-0BAF-42C2-8F36-D0FAC7F434D3}">
      <dgm:prSet/>
      <dgm:spPr/>
      <dgm:t>
        <a:bodyPr/>
        <a:lstStyle/>
        <a:p>
          <a:endParaRPr lang="en-US"/>
        </a:p>
      </dgm:t>
    </dgm:pt>
    <dgm:pt modelId="{FB4A1E84-1050-4562-93CD-90B8E7BDB1D5}" type="sibTrans" cxnId="{294F5240-0BAF-42C2-8F36-D0FAC7F434D3}">
      <dgm:prSet/>
      <dgm:spPr/>
      <dgm:t>
        <a:bodyPr/>
        <a:lstStyle/>
        <a:p>
          <a:endParaRPr lang="en-US"/>
        </a:p>
      </dgm:t>
    </dgm:pt>
    <dgm:pt modelId="{4F35D0B4-0324-42A5-80D3-C4671838DC75}">
      <dgm:prSet/>
      <dgm:spPr/>
      <dgm:t>
        <a:bodyPr/>
        <a:lstStyle/>
        <a:p>
          <a:r>
            <a:rPr lang="en-GB"/>
            <a:t>-Since started genetic identification has been introduced, and ongoing care is reviewed</a:t>
          </a:r>
          <a:endParaRPr lang="en-US"/>
        </a:p>
      </dgm:t>
    </dgm:pt>
    <dgm:pt modelId="{BC9EEA2E-0A31-42EC-AB25-A80D899ED569}" type="parTrans" cxnId="{B2A1F507-B9FB-4D23-8233-2209D974FB54}">
      <dgm:prSet/>
      <dgm:spPr/>
      <dgm:t>
        <a:bodyPr/>
        <a:lstStyle/>
        <a:p>
          <a:endParaRPr lang="en-US"/>
        </a:p>
      </dgm:t>
    </dgm:pt>
    <dgm:pt modelId="{179FCAD3-4CF1-4FD6-A87B-4CDC0FB8E8F3}" type="sibTrans" cxnId="{B2A1F507-B9FB-4D23-8233-2209D974FB54}">
      <dgm:prSet/>
      <dgm:spPr/>
      <dgm:t>
        <a:bodyPr/>
        <a:lstStyle/>
        <a:p>
          <a:endParaRPr lang="en-US"/>
        </a:p>
      </dgm:t>
    </dgm:pt>
    <dgm:pt modelId="{AFD29E47-2551-4E71-8E1F-69A560056653}">
      <dgm:prSet/>
      <dgm:spPr/>
      <dgm:t>
        <a:bodyPr/>
        <a:lstStyle/>
        <a:p>
          <a:r>
            <a:rPr lang="en-GB"/>
            <a:t>-identifying differences in care between men and women </a:t>
          </a:r>
          <a:endParaRPr lang="en-US"/>
        </a:p>
      </dgm:t>
    </dgm:pt>
    <dgm:pt modelId="{469F0198-69B6-4050-95F8-5C14941AF2BF}" type="parTrans" cxnId="{C5BF3BCF-C319-4650-AABA-C3AF223C9A91}">
      <dgm:prSet/>
      <dgm:spPr/>
      <dgm:t>
        <a:bodyPr/>
        <a:lstStyle/>
        <a:p>
          <a:endParaRPr lang="en-US"/>
        </a:p>
      </dgm:t>
    </dgm:pt>
    <dgm:pt modelId="{DAECDBD7-262A-4BBE-82EB-E47F3E1EB4A1}" type="sibTrans" cxnId="{C5BF3BCF-C319-4650-AABA-C3AF223C9A91}">
      <dgm:prSet/>
      <dgm:spPr/>
      <dgm:t>
        <a:bodyPr/>
        <a:lstStyle/>
        <a:p>
          <a:endParaRPr lang="en-US"/>
        </a:p>
      </dgm:t>
    </dgm:pt>
    <dgm:pt modelId="{83C9E1D9-8DD0-4EFA-94A0-B7EFDA22DF9E}">
      <dgm:prSet/>
      <dgm:spPr/>
      <dgm:t>
        <a:bodyPr/>
        <a:lstStyle/>
        <a:p>
          <a:r>
            <a:rPr lang="en-GB"/>
            <a:t>Targeting optimal management  and health outcomes</a:t>
          </a:r>
          <a:endParaRPr lang="en-US"/>
        </a:p>
      </dgm:t>
    </dgm:pt>
    <dgm:pt modelId="{F2037D8E-D72B-4EDE-9CDD-3D28052F07DB}" type="parTrans" cxnId="{3A6C9DBC-A8F5-4588-9A3B-86B09E2CC0CD}">
      <dgm:prSet/>
      <dgm:spPr/>
      <dgm:t>
        <a:bodyPr/>
        <a:lstStyle/>
        <a:p>
          <a:endParaRPr lang="en-US"/>
        </a:p>
      </dgm:t>
    </dgm:pt>
    <dgm:pt modelId="{630EB4BB-83C2-4F6A-9BCF-C443AABFCADF}" type="sibTrans" cxnId="{3A6C9DBC-A8F5-4588-9A3B-86B09E2CC0CD}">
      <dgm:prSet/>
      <dgm:spPr/>
      <dgm:t>
        <a:bodyPr/>
        <a:lstStyle/>
        <a:p>
          <a:endParaRPr lang="en-US"/>
        </a:p>
      </dgm:t>
    </dgm:pt>
    <dgm:pt modelId="{D724515E-B1CD-2844-9383-4F839F8ED491}" type="pres">
      <dgm:prSet presAssocID="{929F64A6-E186-43D5-8DD1-1BED72C1E3E1}" presName="cycle" presStyleCnt="0">
        <dgm:presLayoutVars>
          <dgm:dir/>
          <dgm:resizeHandles val="exact"/>
        </dgm:presLayoutVars>
      </dgm:prSet>
      <dgm:spPr/>
    </dgm:pt>
    <dgm:pt modelId="{2404CCC8-9B63-6146-9E9C-A70D5E741B6A}" type="pres">
      <dgm:prSet presAssocID="{5D291218-DFC5-45D3-ADE0-CC9E76A25DA3}" presName="arrow" presStyleLbl="node1" presStyleIdx="0" presStyleCnt="7">
        <dgm:presLayoutVars>
          <dgm:bulletEnabled val="1"/>
        </dgm:presLayoutVars>
      </dgm:prSet>
      <dgm:spPr/>
    </dgm:pt>
    <dgm:pt modelId="{809B1C54-9116-174F-8D7A-65BE6C047E2D}" type="pres">
      <dgm:prSet presAssocID="{0292E89F-44C8-4595-A71E-5B991B571178}" presName="arrow" presStyleLbl="node1" presStyleIdx="1" presStyleCnt="7">
        <dgm:presLayoutVars>
          <dgm:bulletEnabled val="1"/>
        </dgm:presLayoutVars>
      </dgm:prSet>
      <dgm:spPr/>
    </dgm:pt>
    <dgm:pt modelId="{767A9328-A422-7D4F-9FD1-3A68D29E7721}" type="pres">
      <dgm:prSet presAssocID="{7AE4BAD5-4930-4529-A838-3B0D4DB106AD}" presName="arrow" presStyleLbl="node1" presStyleIdx="2" presStyleCnt="7">
        <dgm:presLayoutVars>
          <dgm:bulletEnabled val="1"/>
        </dgm:presLayoutVars>
      </dgm:prSet>
      <dgm:spPr/>
    </dgm:pt>
    <dgm:pt modelId="{BF15F7C2-4339-4B41-AF3B-C7B58AC5C8A8}" type="pres">
      <dgm:prSet presAssocID="{2E7FB2DF-C882-4B45-BDA8-A23D35A9D8DE}" presName="arrow" presStyleLbl="node1" presStyleIdx="3" presStyleCnt="7">
        <dgm:presLayoutVars>
          <dgm:bulletEnabled val="1"/>
        </dgm:presLayoutVars>
      </dgm:prSet>
      <dgm:spPr/>
    </dgm:pt>
    <dgm:pt modelId="{6377D334-FBD1-E642-B6CB-08326D243AA6}" type="pres">
      <dgm:prSet presAssocID="{4F35D0B4-0324-42A5-80D3-C4671838DC75}" presName="arrow" presStyleLbl="node1" presStyleIdx="4" presStyleCnt="7">
        <dgm:presLayoutVars>
          <dgm:bulletEnabled val="1"/>
        </dgm:presLayoutVars>
      </dgm:prSet>
      <dgm:spPr/>
    </dgm:pt>
    <dgm:pt modelId="{E117255F-3DA6-1643-9D96-9D82504D7566}" type="pres">
      <dgm:prSet presAssocID="{AFD29E47-2551-4E71-8E1F-69A560056653}" presName="arrow" presStyleLbl="node1" presStyleIdx="5" presStyleCnt="7">
        <dgm:presLayoutVars>
          <dgm:bulletEnabled val="1"/>
        </dgm:presLayoutVars>
      </dgm:prSet>
      <dgm:spPr/>
    </dgm:pt>
    <dgm:pt modelId="{0FE36554-6470-8540-A6A8-0AB62E6FDD62}" type="pres">
      <dgm:prSet presAssocID="{83C9E1D9-8DD0-4EFA-94A0-B7EFDA22DF9E}" presName="arrow" presStyleLbl="node1" presStyleIdx="6" presStyleCnt="7">
        <dgm:presLayoutVars>
          <dgm:bulletEnabled val="1"/>
        </dgm:presLayoutVars>
      </dgm:prSet>
      <dgm:spPr/>
    </dgm:pt>
  </dgm:ptLst>
  <dgm:cxnLst>
    <dgm:cxn modelId="{5471D806-062A-41EE-8DEE-FDEBFCA3CB0F}" srcId="{929F64A6-E186-43D5-8DD1-1BED72C1E3E1}" destId="{7AE4BAD5-4930-4529-A838-3B0D4DB106AD}" srcOrd="2" destOrd="0" parTransId="{6DCD5856-38E4-4034-97B0-9B95022288F6}" sibTransId="{DC80D96C-11F7-421A-B652-67D66D90C08C}"/>
    <dgm:cxn modelId="{B2A1F507-B9FB-4D23-8233-2209D974FB54}" srcId="{929F64A6-E186-43D5-8DD1-1BED72C1E3E1}" destId="{4F35D0B4-0324-42A5-80D3-C4671838DC75}" srcOrd="4" destOrd="0" parTransId="{BC9EEA2E-0A31-42EC-AB25-A80D899ED569}" sibTransId="{179FCAD3-4CF1-4FD6-A87B-4CDC0FB8E8F3}"/>
    <dgm:cxn modelId="{75A7840C-B725-A24A-8C76-5E7F43B622E1}" type="presOf" srcId="{5D291218-DFC5-45D3-ADE0-CC9E76A25DA3}" destId="{2404CCC8-9B63-6146-9E9C-A70D5E741B6A}" srcOrd="0" destOrd="0" presId="urn:microsoft.com/office/officeart/2005/8/layout/arrow1"/>
    <dgm:cxn modelId="{460F1925-2A7F-C046-97F8-7452FA193B0C}" type="presOf" srcId="{2E7FB2DF-C882-4B45-BDA8-A23D35A9D8DE}" destId="{BF15F7C2-4339-4B41-AF3B-C7B58AC5C8A8}" srcOrd="0" destOrd="0" presId="urn:microsoft.com/office/officeart/2005/8/layout/arrow1"/>
    <dgm:cxn modelId="{E820A226-059C-0B46-9550-2C206FB24A23}" type="presOf" srcId="{83C9E1D9-8DD0-4EFA-94A0-B7EFDA22DF9E}" destId="{0FE36554-6470-8540-A6A8-0AB62E6FDD62}" srcOrd="0" destOrd="0" presId="urn:microsoft.com/office/officeart/2005/8/layout/arrow1"/>
    <dgm:cxn modelId="{B4D8C62F-12EE-4F48-B831-A813D94F7274}" type="presOf" srcId="{0292E89F-44C8-4595-A71E-5B991B571178}" destId="{809B1C54-9116-174F-8D7A-65BE6C047E2D}" srcOrd="0" destOrd="0" presId="urn:microsoft.com/office/officeart/2005/8/layout/arrow1"/>
    <dgm:cxn modelId="{475B5A36-17CA-4181-873E-C464FE87B446}" srcId="{929F64A6-E186-43D5-8DD1-1BED72C1E3E1}" destId="{0292E89F-44C8-4595-A71E-5B991B571178}" srcOrd="1" destOrd="0" parTransId="{4CC27D1D-EBE5-47A3-81C0-397E620C91C1}" sibTransId="{BAC4EB2B-829D-4EA6-B372-BE5B7F30AB86}"/>
    <dgm:cxn modelId="{80F7DA36-C650-D64E-9BBE-3F008ED612FD}" type="presOf" srcId="{7AE4BAD5-4930-4529-A838-3B0D4DB106AD}" destId="{767A9328-A422-7D4F-9FD1-3A68D29E7721}" srcOrd="0" destOrd="0" presId="urn:microsoft.com/office/officeart/2005/8/layout/arrow1"/>
    <dgm:cxn modelId="{5F6E833E-B15B-B64F-9899-7EE225A09E8E}" type="presOf" srcId="{AFD29E47-2551-4E71-8E1F-69A560056653}" destId="{E117255F-3DA6-1643-9D96-9D82504D7566}" srcOrd="0" destOrd="0" presId="urn:microsoft.com/office/officeart/2005/8/layout/arrow1"/>
    <dgm:cxn modelId="{294F5240-0BAF-42C2-8F36-D0FAC7F434D3}" srcId="{929F64A6-E186-43D5-8DD1-1BED72C1E3E1}" destId="{2E7FB2DF-C882-4B45-BDA8-A23D35A9D8DE}" srcOrd="3" destOrd="0" parTransId="{A6C11DDB-F3D1-447C-A840-6043B1BFE42D}" sibTransId="{FB4A1E84-1050-4562-93CD-90B8E7BDB1D5}"/>
    <dgm:cxn modelId="{5F271C71-01D1-F745-9F90-DDBC3D91A0D7}" type="presOf" srcId="{4F35D0B4-0324-42A5-80D3-C4671838DC75}" destId="{6377D334-FBD1-E642-B6CB-08326D243AA6}" srcOrd="0" destOrd="0" presId="urn:microsoft.com/office/officeart/2005/8/layout/arrow1"/>
    <dgm:cxn modelId="{40B16A99-6A44-204C-94FF-D08EB2C2E46E}" type="presOf" srcId="{929F64A6-E186-43D5-8DD1-1BED72C1E3E1}" destId="{D724515E-B1CD-2844-9383-4F839F8ED491}" srcOrd="0" destOrd="0" presId="urn:microsoft.com/office/officeart/2005/8/layout/arrow1"/>
    <dgm:cxn modelId="{3A6C9DBC-A8F5-4588-9A3B-86B09E2CC0CD}" srcId="{929F64A6-E186-43D5-8DD1-1BED72C1E3E1}" destId="{83C9E1D9-8DD0-4EFA-94A0-B7EFDA22DF9E}" srcOrd="6" destOrd="0" parTransId="{F2037D8E-D72B-4EDE-9CDD-3D28052F07DB}" sibTransId="{630EB4BB-83C2-4F6A-9BCF-C443AABFCADF}"/>
    <dgm:cxn modelId="{C5BF3BCF-C319-4650-AABA-C3AF223C9A91}" srcId="{929F64A6-E186-43D5-8DD1-1BED72C1E3E1}" destId="{AFD29E47-2551-4E71-8E1F-69A560056653}" srcOrd="5" destOrd="0" parTransId="{469F0198-69B6-4050-95F8-5C14941AF2BF}" sibTransId="{DAECDBD7-262A-4BBE-82EB-E47F3E1EB4A1}"/>
    <dgm:cxn modelId="{F8B3C7DE-427A-4F82-8C75-93DADF84728E}" srcId="{929F64A6-E186-43D5-8DD1-1BED72C1E3E1}" destId="{5D291218-DFC5-45D3-ADE0-CC9E76A25DA3}" srcOrd="0" destOrd="0" parTransId="{C2564D1E-AABC-4B5E-B407-2150A93702EB}" sibTransId="{01D9AE3F-557B-48B7-87D3-0BDC8BFF52DD}"/>
    <dgm:cxn modelId="{C718453B-3334-5145-B8B7-FBBF15D2E4A8}" type="presParOf" srcId="{D724515E-B1CD-2844-9383-4F839F8ED491}" destId="{2404CCC8-9B63-6146-9E9C-A70D5E741B6A}" srcOrd="0" destOrd="0" presId="urn:microsoft.com/office/officeart/2005/8/layout/arrow1"/>
    <dgm:cxn modelId="{3D42D38B-F672-3E4B-835B-FA3A03148BA9}" type="presParOf" srcId="{D724515E-B1CD-2844-9383-4F839F8ED491}" destId="{809B1C54-9116-174F-8D7A-65BE6C047E2D}" srcOrd="1" destOrd="0" presId="urn:microsoft.com/office/officeart/2005/8/layout/arrow1"/>
    <dgm:cxn modelId="{299C9129-36F0-9A4D-A52B-29D1BAFDE5A6}" type="presParOf" srcId="{D724515E-B1CD-2844-9383-4F839F8ED491}" destId="{767A9328-A422-7D4F-9FD1-3A68D29E7721}" srcOrd="2" destOrd="0" presId="urn:microsoft.com/office/officeart/2005/8/layout/arrow1"/>
    <dgm:cxn modelId="{6F554789-6F00-7C45-83B8-94CD81DB51F4}" type="presParOf" srcId="{D724515E-B1CD-2844-9383-4F839F8ED491}" destId="{BF15F7C2-4339-4B41-AF3B-C7B58AC5C8A8}" srcOrd="3" destOrd="0" presId="urn:microsoft.com/office/officeart/2005/8/layout/arrow1"/>
    <dgm:cxn modelId="{02B4B4F8-86D4-4846-BBC5-971D71E74FCA}" type="presParOf" srcId="{D724515E-B1CD-2844-9383-4F839F8ED491}" destId="{6377D334-FBD1-E642-B6CB-08326D243AA6}" srcOrd="4" destOrd="0" presId="urn:microsoft.com/office/officeart/2005/8/layout/arrow1"/>
    <dgm:cxn modelId="{6BC65272-E291-F745-8397-2356C46224DB}" type="presParOf" srcId="{D724515E-B1CD-2844-9383-4F839F8ED491}" destId="{E117255F-3DA6-1643-9D96-9D82504D7566}" srcOrd="5" destOrd="0" presId="urn:microsoft.com/office/officeart/2005/8/layout/arrow1"/>
    <dgm:cxn modelId="{FBF989EB-B9C9-A84A-B187-E5BD4669965E}" type="presParOf" srcId="{D724515E-B1CD-2844-9383-4F839F8ED491}" destId="{0FE36554-6470-8540-A6A8-0AB62E6FDD62}" srcOrd="6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84BE38-7231-491D-B2FC-FB7979818624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19B694F-4578-4D57-BBC6-3E2861766635}">
      <dgm:prSet/>
      <dgm:spPr/>
      <dgm:t>
        <a:bodyPr/>
        <a:lstStyle/>
        <a:p>
          <a:r>
            <a:rPr lang="en-GB" dirty="0"/>
            <a:t>The most important aspect for patients is that they are identified early-so I am interested in how this is taking place</a:t>
          </a:r>
        </a:p>
        <a:p>
          <a:r>
            <a:rPr lang="en-GB" dirty="0"/>
            <a:t>-and how it could be improved to maximise coverage.</a:t>
          </a:r>
          <a:endParaRPr lang="en-US" dirty="0"/>
        </a:p>
      </dgm:t>
    </dgm:pt>
    <dgm:pt modelId="{83FC6CF4-EFE2-45B2-B223-00B55AAE9042}" type="parTrans" cxnId="{3A0A73FB-C2FA-4BC2-B7B0-5C434F088F63}">
      <dgm:prSet/>
      <dgm:spPr/>
      <dgm:t>
        <a:bodyPr/>
        <a:lstStyle/>
        <a:p>
          <a:endParaRPr lang="en-US"/>
        </a:p>
      </dgm:t>
    </dgm:pt>
    <dgm:pt modelId="{B9D94068-C8BB-4F4B-A7A5-300EF3F70AA7}" type="sibTrans" cxnId="{3A0A73FB-C2FA-4BC2-B7B0-5C434F088F63}">
      <dgm:prSet/>
      <dgm:spPr/>
      <dgm:t>
        <a:bodyPr/>
        <a:lstStyle/>
        <a:p>
          <a:endParaRPr lang="en-US"/>
        </a:p>
      </dgm:t>
    </dgm:pt>
    <dgm:pt modelId="{ECAC1367-9151-455D-A6EE-CB48DC451538}">
      <dgm:prSet/>
      <dgm:spPr/>
      <dgm:t>
        <a:bodyPr/>
        <a:lstStyle/>
        <a:p>
          <a:r>
            <a:rPr lang="en-GB" dirty="0"/>
            <a:t>How can current identification methods be improved?</a:t>
          </a:r>
        </a:p>
        <a:p>
          <a:r>
            <a:rPr lang="en-GB" dirty="0"/>
            <a:t>Can  novel tools  facilitate earlier  diagnosis?</a:t>
          </a:r>
        </a:p>
      </dgm:t>
    </dgm:pt>
    <dgm:pt modelId="{47E01160-E9A0-42F9-B79B-FE0E411B13B5}" type="parTrans" cxnId="{13ABFFCC-4A04-4992-AC93-BF2E73A01940}">
      <dgm:prSet/>
      <dgm:spPr/>
      <dgm:t>
        <a:bodyPr/>
        <a:lstStyle/>
        <a:p>
          <a:endParaRPr lang="en-US"/>
        </a:p>
      </dgm:t>
    </dgm:pt>
    <dgm:pt modelId="{C9ECB464-E802-4E4F-9DEA-081945864981}" type="sibTrans" cxnId="{13ABFFCC-4A04-4992-AC93-BF2E73A01940}">
      <dgm:prSet/>
      <dgm:spPr/>
      <dgm:t>
        <a:bodyPr/>
        <a:lstStyle/>
        <a:p>
          <a:endParaRPr lang="en-US"/>
        </a:p>
      </dgm:t>
    </dgm:pt>
    <dgm:pt modelId="{E26C1035-E717-4249-98C7-6D587E712C6E}">
      <dgm:prSet/>
      <dgm:spPr/>
      <dgm:t>
        <a:bodyPr/>
        <a:lstStyle/>
        <a:p>
          <a:r>
            <a:rPr lang="en-GB" dirty="0"/>
            <a:t>Understanding how care affects  longitudinal health outcomes</a:t>
          </a:r>
        </a:p>
      </dgm:t>
    </dgm:pt>
    <dgm:pt modelId="{FCD72C92-7A07-4179-9637-8725A603AABD}" type="parTrans" cxnId="{FC48AA1F-B0DB-405F-A8DE-3DA3A40C74A4}">
      <dgm:prSet/>
      <dgm:spPr/>
      <dgm:t>
        <a:bodyPr/>
        <a:lstStyle/>
        <a:p>
          <a:endParaRPr lang="en-US"/>
        </a:p>
      </dgm:t>
    </dgm:pt>
    <dgm:pt modelId="{7C93B5D9-22AB-45DD-8A1E-A379BD45DFED}" type="sibTrans" cxnId="{FC48AA1F-B0DB-405F-A8DE-3DA3A40C74A4}">
      <dgm:prSet/>
      <dgm:spPr/>
      <dgm:t>
        <a:bodyPr/>
        <a:lstStyle/>
        <a:p>
          <a:endParaRPr lang="en-US"/>
        </a:p>
      </dgm:t>
    </dgm:pt>
    <dgm:pt modelId="{A4FA42CF-618F-B949-B359-02149A1D8F7D}" type="pres">
      <dgm:prSet presAssocID="{D784BE38-7231-491D-B2FC-FB7979818624}" presName="linear" presStyleCnt="0">
        <dgm:presLayoutVars>
          <dgm:animLvl val="lvl"/>
          <dgm:resizeHandles val="exact"/>
        </dgm:presLayoutVars>
      </dgm:prSet>
      <dgm:spPr/>
    </dgm:pt>
    <dgm:pt modelId="{37A81E33-4FD1-4E47-9E49-4E77BB3ACCD5}" type="pres">
      <dgm:prSet presAssocID="{E19B694F-4578-4D57-BBC6-3E286176663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C5FE04-4D8A-B643-94D2-D33B3D716FE9}" type="pres">
      <dgm:prSet presAssocID="{B9D94068-C8BB-4F4B-A7A5-300EF3F70AA7}" presName="spacer" presStyleCnt="0"/>
      <dgm:spPr/>
    </dgm:pt>
    <dgm:pt modelId="{D48324B0-0327-9446-96AD-BC7A13742AC0}" type="pres">
      <dgm:prSet presAssocID="{ECAC1367-9151-455D-A6EE-CB48DC45153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739F876-7EEC-BD42-B221-A0B07C55C301}" type="pres">
      <dgm:prSet presAssocID="{C9ECB464-E802-4E4F-9DEA-081945864981}" presName="spacer" presStyleCnt="0"/>
      <dgm:spPr/>
    </dgm:pt>
    <dgm:pt modelId="{92D3FDE0-35B3-0E4C-89DB-1F1D3ED01BE8}" type="pres">
      <dgm:prSet presAssocID="{E26C1035-E717-4249-98C7-6D587E712C6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C48AA1F-B0DB-405F-A8DE-3DA3A40C74A4}" srcId="{D784BE38-7231-491D-B2FC-FB7979818624}" destId="{E26C1035-E717-4249-98C7-6D587E712C6E}" srcOrd="2" destOrd="0" parTransId="{FCD72C92-7A07-4179-9637-8725A603AABD}" sibTransId="{7C93B5D9-22AB-45DD-8A1E-A379BD45DFED}"/>
    <dgm:cxn modelId="{56E13D40-592A-184B-A18B-CBF0358D79F6}" type="presOf" srcId="{E19B694F-4578-4D57-BBC6-3E2861766635}" destId="{37A81E33-4FD1-4E47-9E49-4E77BB3ACCD5}" srcOrd="0" destOrd="0" presId="urn:microsoft.com/office/officeart/2005/8/layout/vList2"/>
    <dgm:cxn modelId="{25A4EC6B-2256-2545-AE78-218EEECF04C6}" type="presOf" srcId="{ECAC1367-9151-455D-A6EE-CB48DC451538}" destId="{D48324B0-0327-9446-96AD-BC7A13742AC0}" srcOrd="0" destOrd="0" presId="urn:microsoft.com/office/officeart/2005/8/layout/vList2"/>
    <dgm:cxn modelId="{1D479BAF-A2BE-9A49-9F0F-3B3219D42E60}" type="presOf" srcId="{D784BE38-7231-491D-B2FC-FB7979818624}" destId="{A4FA42CF-618F-B949-B359-02149A1D8F7D}" srcOrd="0" destOrd="0" presId="urn:microsoft.com/office/officeart/2005/8/layout/vList2"/>
    <dgm:cxn modelId="{13ABFFCC-4A04-4992-AC93-BF2E73A01940}" srcId="{D784BE38-7231-491D-B2FC-FB7979818624}" destId="{ECAC1367-9151-455D-A6EE-CB48DC451538}" srcOrd="1" destOrd="0" parTransId="{47E01160-E9A0-42F9-B79B-FE0E411B13B5}" sibTransId="{C9ECB464-E802-4E4F-9DEA-081945864981}"/>
    <dgm:cxn modelId="{41A0F6E4-09C4-1A4B-AEE2-78753D300A77}" type="presOf" srcId="{E26C1035-E717-4249-98C7-6D587E712C6E}" destId="{92D3FDE0-35B3-0E4C-89DB-1F1D3ED01BE8}" srcOrd="0" destOrd="0" presId="urn:microsoft.com/office/officeart/2005/8/layout/vList2"/>
    <dgm:cxn modelId="{3A0A73FB-C2FA-4BC2-B7B0-5C434F088F63}" srcId="{D784BE38-7231-491D-B2FC-FB7979818624}" destId="{E19B694F-4578-4D57-BBC6-3E2861766635}" srcOrd="0" destOrd="0" parTransId="{83FC6CF4-EFE2-45B2-B223-00B55AAE9042}" sibTransId="{B9D94068-C8BB-4F4B-A7A5-300EF3F70AA7}"/>
    <dgm:cxn modelId="{9ACC32C4-A807-3A4E-ADD4-F331FBD75842}" type="presParOf" srcId="{A4FA42CF-618F-B949-B359-02149A1D8F7D}" destId="{37A81E33-4FD1-4E47-9E49-4E77BB3ACCD5}" srcOrd="0" destOrd="0" presId="urn:microsoft.com/office/officeart/2005/8/layout/vList2"/>
    <dgm:cxn modelId="{090C13F5-441D-2340-B5FF-EE796E6770CE}" type="presParOf" srcId="{A4FA42CF-618F-B949-B359-02149A1D8F7D}" destId="{68C5FE04-4D8A-B643-94D2-D33B3D716FE9}" srcOrd="1" destOrd="0" presId="urn:microsoft.com/office/officeart/2005/8/layout/vList2"/>
    <dgm:cxn modelId="{58DA6EC0-B67B-4C44-9854-15F31D2F634C}" type="presParOf" srcId="{A4FA42CF-618F-B949-B359-02149A1D8F7D}" destId="{D48324B0-0327-9446-96AD-BC7A13742AC0}" srcOrd="2" destOrd="0" presId="urn:microsoft.com/office/officeart/2005/8/layout/vList2"/>
    <dgm:cxn modelId="{480FB936-ABFF-D14F-8558-D41DB3CAF65A}" type="presParOf" srcId="{A4FA42CF-618F-B949-B359-02149A1D8F7D}" destId="{A739F876-7EEC-BD42-B221-A0B07C55C301}" srcOrd="3" destOrd="0" presId="urn:microsoft.com/office/officeart/2005/8/layout/vList2"/>
    <dgm:cxn modelId="{88EB4E50-EB65-8844-80A5-5294800C4E72}" type="presParOf" srcId="{A4FA42CF-618F-B949-B359-02149A1D8F7D}" destId="{92D3FDE0-35B3-0E4C-89DB-1F1D3ED01BE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BD8E7B-E490-4FB9-9840-E42E306B9103}" type="doc">
      <dgm:prSet loTypeId="urn:microsoft.com/office/officeart/2005/8/layout/process4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6DBF6D-52BD-4EBB-B5F9-9A0D414B2406}">
      <dgm:prSet/>
      <dgm:spPr/>
      <dgm:t>
        <a:bodyPr/>
        <a:lstStyle/>
        <a:p>
          <a:r>
            <a:rPr lang="en-GB" b="1" baseline="0"/>
            <a:t>Participate!</a:t>
          </a:r>
          <a:endParaRPr lang="en-US" baseline="0"/>
        </a:p>
      </dgm:t>
    </dgm:pt>
    <dgm:pt modelId="{B140F852-147D-41B7-89AC-12F4AAC00912}" type="parTrans" cxnId="{8D6E3D75-99CF-4DF4-BCC8-B0BB902BFB98}">
      <dgm:prSet/>
      <dgm:spPr/>
      <dgm:t>
        <a:bodyPr/>
        <a:lstStyle/>
        <a:p>
          <a:endParaRPr lang="en-US"/>
        </a:p>
      </dgm:t>
    </dgm:pt>
    <dgm:pt modelId="{DEE81526-8D92-4827-83F0-A1177868EB10}" type="sibTrans" cxnId="{8D6E3D75-99CF-4DF4-BCC8-B0BB902BFB98}">
      <dgm:prSet/>
      <dgm:spPr/>
      <dgm:t>
        <a:bodyPr/>
        <a:lstStyle/>
        <a:p>
          <a:endParaRPr lang="en-US"/>
        </a:p>
      </dgm:t>
    </dgm:pt>
    <dgm:pt modelId="{5791720B-C2AF-4E65-BBD8-799CB0071F22}">
      <dgm:prSet/>
      <dgm:spPr/>
      <dgm:t>
        <a:bodyPr/>
        <a:lstStyle/>
        <a:p>
          <a:r>
            <a:rPr lang="en-GB" dirty="0"/>
            <a:t>-Unique global collaboration </a:t>
          </a:r>
        </a:p>
        <a:p>
          <a:r>
            <a:rPr lang="en-GB" dirty="0"/>
            <a:t>-Generating an evidence-base from real-world practice</a:t>
          </a:r>
        </a:p>
        <a:p>
          <a:r>
            <a:rPr lang="en-GB" dirty="0"/>
            <a:t>- Targeting excellence</a:t>
          </a:r>
          <a:endParaRPr lang="en-US" dirty="0"/>
        </a:p>
      </dgm:t>
    </dgm:pt>
    <dgm:pt modelId="{0FAE66CF-8666-4209-A8F4-25F6ECCB3079}" type="parTrans" cxnId="{1CA82E73-A721-481D-8D17-1DC5D0C854F5}">
      <dgm:prSet/>
      <dgm:spPr/>
      <dgm:t>
        <a:bodyPr/>
        <a:lstStyle/>
        <a:p>
          <a:endParaRPr lang="en-US"/>
        </a:p>
      </dgm:t>
    </dgm:pt>
    <dgm:pt modelId="{DE128C70-1671-45CB-8733-FFD5A87C959F}" type="sibTrans" cxnId="{1CA82E73-A721-481D-8D17-1DC5D0C854F5}">
      <dgm:prSet/>
      <dgm:spPr/>
      <dgm:t>
        <a:bodyPr/>
        <a:lstStyle/>
        <a:p>
          <a:endParaRPr lang="en-US"/>
        </a:p>
      </dgm:t>
    </dgm:pt>
    <dgm:pt modelId="{AD5A8ECB-620F-E24C-ABA0-832BAF07948F}" type="pres">
      <dgm:prSet presAssocID="{12BD8E7B-E490-4FB9-9840-E42E306B9103}" presName="Name0" presStyleCnt="0">
        <dgm:presLayoutVars>
          <dgm:dir/>
          <dgm:animLvl val="lvl"/>
          <dgm:resizeHandles val="exact"/>
        </dgm:presLayoutVars>
      </dgm:prSet>
      <dgm:spPr/>
    </dgm:pt>
    <dgm:pt modelId="{325309DF-E8F0-CF44-8D13-86F65DBEE08D}" type="pres">
      <dgm:prSet presAssocID="{5791720B-C2AF-4E65-BBD8-799CB0071F22}" presName="boxAndChildren" presStyleCnt="0"/>
      <dgm:spPr/>
    </dgm:pt>
    <dgm:pt modelId="{CBDB5296-DBD6-214A-8FD1-364422CE6A81}" type="pres">
      <dgm:prSet presAssocID="{5791720B-C2AF-4E65-BBD8-799CB0071F22}" presName="parentTextBox" presStyleLbl="node1" presStyleIdx="0" presStyleCnt="2"/>
      <dgm:spPr/>
    </dgm:pt>
    <dgm:pt modelId="{50AFC086-3C80-8646-99B9-EE5C279AD197}" type="pres">
      <dgm:prSet presAssocID="{DEE81526-8D92-4827-83F0-A1177868EB10}" presName="sp" presStyleCnt="0"/>
      <dgm:spPr/>
    </dgm:pt>
    <dgm:pt modelId="{F42B6E50-C067-AA43-99EB-6484A3F6A1A8}" type="pres">
      <dgm:prSet presAssocID="{406DBF6D-52BD-4EBB-B5F9-9A0D414B2406}" presName="arrowAndChildren" presStyleCnt="0"/>
      <dgm:spPr/>
    </dgm:pt>
    <dgm:pt modelId="{2131EE0D-92D9-E448-9BAB-9811290F26D2}" type="pres">
      <dgm:prSet presAssocID="{406DBF6D-52BD-4EBB-B5F9-9A0D414B2406}" presName="parentTextArrow" presStyleLbl="node1" presStyleIdx="1" presStyleCnt="2"/>
      <dgm:spPr/>
    </dgm:pt>
  </dgm:ptLst>
  <dgm:cxnLst>
    <dgm:cxn modelId="{4C7EE060-C5FA-1447-A062-8E7BDB1C88DF}" type="presOf" srcId="{12BD8E7B-E490-4FB9-9840-E42E306B9103}" destId="{AD5A8ECB-620F-E24C-ABA0-832BAF07948F}" srcOrd="0" destOrd="0" presId="urn:microsoft.com/office/officeart/2005/8/layout/process4"/>
    <dgm:cxn modelId="{1CA82E73-A721-481D-8D17-1DC5D0C854F5}" srcId="{12BD8E7B-E490-4FB9-9840-E42E306B9103}" destId="{5791720B-C2AF-4E65-BBD8-799CB0071F22}" srcOrd="1" destOrd="0" parTransId="{0FAE66CF-8666-4209-A8F4-25F6ECCB3079}" sibTransId="{DE128C70-1671-45CB-8733-FFD5A87C959F}"/>
    <dgm:cxn modelId="{8D6E3D75-99CF-4DF4-BCC8-B0BB902BFB98}" srcId="{12BD8E7B-E490-4FB9-9840-E42E306B9103}" destId="{406DBF6D-52BD-4EBB-B5F9-9A0D414B2406}" srcOrd="0" destOrd="0" parTransId="{B140F852-147D-41B7-89AC-12F4AAC00912}" sibTransId="{DEE81526-8D92-4827-83F0-A1177868EB10}"/>
    <dgm:cxn modelId="{F4F31491-7512-054E-B4BF-3A19C318D092}" type="presOf" srcId="{5791720B-C2AF-4E65-BBD8-799CB0071F22}" destId="{CBDB5296-DBD6-214A-8FD1-364422CE6A81}" srcOrd="0" destOrd="0" presId="urn:microsoft.com/office/officeart/2005/8/layout/process4"/>
    <dgm:cxn modelId="{717ADEDE-41F5-E24A-8E99-64FA10271504}" type="presOf" srcId="{406DBF6D-52BD-4EBB-B5F9-9A0D414B2406}" destId="{2131EE0D-92D9-E448-9BAB-9811290F26D2}" srcOrd="0" destOrd="0" presId="urn:microsoft.com/office/officeart/2005/8/layout/process4"/>
    <dgm:cxn modelId="{B29CBD88-7428-A640-BB31-46FA3811DC76}" type="presParOf" srcId="{AD5A8ECB-620F-E24C-ABA0-832BAF07948F}" destId="{325309DF-E8F0-CF44-8D13-86F65DBEE08D}" srcOrd="0" destOrd="0" presId="urn:microsoft.com/office/officeart/2005/8/layout/process4"/>
    <dgm:cxn modelId="{EA22A178-45AA-8548-B50D-8792E73DB110}" type="presParOf" srcId="{325309DF-E8F0-CF44-8D13-86F65DBEE08D}" destId="{CBDB5296-DBD6-214A-8FD1-364422CE6A81}" srcOrd="0" destOrd="0" presId="urn:microsoft.com/office/officeart/2005/8/layout/process4"/>
    <dgm:cxn modelId="{C8C6670A-03E8-244F-91A5-04FBBBFE78E6}" type="presParOf" srcId="{AD5A8ECB-620F-E24C-ABA0-832BAF07948F}" destId="{50AFC086-3C80-8646-99B9-EE5C279AD197}" srcOrd="1" destOrd="0" presId="urn:microsoft.com/office/officeart/2005/8/layout/process4"/>
    <dgm:cxn modelId="{C3B01B52-5BBC-464C-AFA8-47F07549E980}" type="presParOf" srcId="{AD5A8ECB-620F-E24C-ABA0-832BAF07948F}" destId="{F42B6E50-C067-AA43-99EB-6484A3F6A1A8}" srcOrd="2" destOrd="0" presId="urn:microsoft.com/office/officeart/2005/8/layout/process4"/>
    <dgm:cxn modelId="{85F7B125-BFD4-784A-B31D-D1B570307AFF}" type="presParOf" srcId="{F42B6E50-C067-AA43-99EB-6484A3F6A1A8}" destId="{2131EE0D-92D9-E448-9BAB-9811290F26D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4CCC8-9B63-6146-9E9C-A70D5E741B6A}">
      <dsp:nvSpPr>
        <dsp:cNvPr id="0" name=""/>
        <dsp:cNvSpPr/>
      </dsp:nvSpPr>
      <dsp:spPr>
        <a:xfrm>
          <a:off x="2593969" y="386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-better identification and care of our patients. Overall</a:t>
          </a:r>
          <a:endParaRPr lang="en-US" sz="700" kern="1200"/>
        </a:p>
      </dsp:txBody>
      <dsp:txXfrm>
        <a:off x="2951953" y="250975"/>
        <a:ext cx="715967" cy="1181346"/>
      </dsp:txXfrm>
    </dsp:sp>
    <dsp:sp modelId="{809B1C54-9116-174F-8D7A-65BE6C047E2D}">
      <dsp:nvSpPr>
        <dsp:cNvPr id="0" name=""/>
        <dsp:cNvSpPr/>
      </dsp:nvSpPr>
      <dsp:spPr>
        <a:xfrm rot="3085714">
          <a:off x="3794344" y="578457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Participating in a global community focused on this condition aiming at excellence through real world experience-and learning.</a:t>
          </a:r>
          <a:endParaRPr lang="en-US" sz="700" kern="1200"/>
        </a:p>
      </dsp:txBody>
      <dsp:txXfrm rot="-5400000">
        <a:off x="3821680" y="1014560"/>
        <a:ext cx="1181346" cy="715967"/>
      </dsp:txXfrm>
    </dsp:sp>
    <dsp:sp modelId="{767A9328-A422-7D4F-9FD1-3A68D29E7721}">
      <dsp:nvSpPr>
        <dsp:cNvPr id="0" name=""/>
        <dsp:cNvSpPr/>
      </dsp:nvSpPr>
      <dsp:spPr>
        <a:xfrm rot="6171429">
          <a:off x="4090812" y="1877368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-Raised awareness for patients and healthcare professionals</a:t>
          </a:r>
          <a:endParaRPr lang="en-US" sz="700" kern="1200"/>
        </a:p>
      </dsp:txBody>
      <dsp:txXfrm rot="-5400000">
        <a:off x="4093954" y="2207471"/>
        <a:ext cx="1181346" cy="715967"/>
      </dsp:txXfrm>
    </dsp:sp>
    <dsp:sp modelId="{BF15F7C2-4339-4B41-AF3B-C7B58AC5C8A8}">
      <dsp:nvSpPr>
        <dsp:cNvPr id="0" name=""/>
        <dsp:cNvSpPr/>
      </dsp:nvSpPr>
      <dsp:spPr>
        <a:xfrm rot="9257143">
          <a:off x="3260127" y="2919015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-Started FH Register  permitting a global overview-retrospective and longitudinal</a:t>
          </a:r>
          <a:endParaRPr lang="en-US" sz="700" kern="1200"/>
        </a:p>
      </dsp:txBody>
      <dsp:txXfrm rot="10800000">
        <a:off x="3563748" y="2931423"/>
        <a:ext cx="715967" cy="1181346"/>
      </dsp:txXfrm>
    </dsp:sp>
    <dsp:sp modelId="{6377D334-FBD1-E642-B6CB-08326D243AA6}">
      <dsp:nvSpPr>
        <dsp:cNvPr id="0" name=""/>
        <dsp:cNvSpPr/>
      </dsp:nvSpPr>
      <dsp:spPr>
        <a:xfrm rot="12342857">
          <a:off x="1927811" y="2919015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-Since started genetic identification has been introduced, and ongoing care is reviewed</a:t>
          </a:r>
          <a:endParaRPr lang="en-US" sz="700" kern="1200"/>
        </a:p>
      </dsp:txBody>
      <dsp:txXfrm rot="10800000">
        <a:off x="2340158" y="2931423"/>
        <a:ext cx="715967" cy="1181346"/>
      </dsp:txXfrm>
    </dsp:sp>
    <dsp:sp modelId="{E117255F-3DA6-1643-9D96-9D82504D7566}">
      <dsp:nvSpPr>
        <dsp:cNvPr id="0" name=""/>
        <dsp:cNvSpPr/>
      </dsp:nvSpPr>
      <dsp:spPr>
        <a:xfrm rot="15428571">
          <a:off x="1097126" y="1877368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-identifying differences in care between men and women </a:t>
          </a:r>
          <a:endParaRPr lang="en-US" sz="700" kern="1200"/>
        </a:p>
      </dsp:txBody>
      <dsp:txXfrm rot="5400000">
        <a:off x="1344574" y="2207471"/>
        <a:ext cx="1181346" cy="715967"/>
      </dsp:txXfrm>
    </dsp:sp>
    <dsp:sp modelId="{0FE36554-6470-8540-A6A8-0AB62E6FDD62}">
      <dsp:nvSpPr>
        <dsp:cNvPr id="0" name=""/>
        <dsp:cNvSpPr/>
      </dsp:nvSpPr>
      <dsp:spPr>
        <a:xfrm rot="18514286">
          <a:off x="1393594" y="578457"/>
          <a:ext cx="1431935" cy="143193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Targeting optimal management  and health outcomes</a:t>
          </a:r>
          <a:endParaRPr lang="en-US" sz="700" kern="1200"/>
        </a:p>
      </dsp:txBody>
      <dsp:txXfrm rot="5400000">
        <a:off x="1616848" y="1014560"/>
        <a:ext cx="1181346" cy="715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81E33-4FD1-4E47-9E49-4E77BB3ACCD5}">
      <dsp:nvSpPr>
        <dsp:cNvPr id="0" name=""/>
        <dsp:cNvSpPr/>
      </dsp:nvSpPr>
      <dsp:spPr>
        <a:xfrm>
          <a:off x="0" y="15822"/>
          <a:ext cx="6894576" cy="1116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The most important aspect for patients is that they are identified early-so I am interested in how this is taking place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-and how it could be improved to maximise coverage.</a:t>
          </a:r>
          <a:endParaRPr lang="en-US" sz="1800" kern="1200" dirty="0"/>
        </a:p>
      </dsp:txBody>
      <dsp:txXfrm>
        <a:off x="54487" y="70309"/>
        <a:ext cx="6785602" cy="1007205"/>
      </dsp:txXfrm>
    </dsp:sp>
    <dsp:sp modelId="{D48324B0-0327-9446-96AD-BC7A13742AC0}">
      <dsp:nvSpPr>
        <dsp:cNvPr id="0" name=""/>
        <dsp:cNvSpPr/>
      </dsp:nvSpPr>
      <dsp:spPr>
        <a:xfrm>
          <a:off x="0" y="1183842"/>
          <a:ext cx="6894576" cy="1116179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How can current identification methods be improved?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Can  novel tools  facilitate earlier  diagnosis?</a:t>
          </a:r>
        </a:p>
      </dsp:txBody>
      <dsp:txXfrm>
        <a:off x="54487" y="1238329"/>
        <a:ext cx="6785602" cy="1007205"/>
      </dsp:txXfrm>
    </dsp:sp>
    <dsp:sp modelId="{92D3FDE0-35B3-0E4C-89DB-1F1D3ED01BE8}">
      <dsp:nvSpPr>
        <dsp:cNvPr id="0" name=""/>
        <dsp:cNvSpPr/>
      </dsp:nvSpPr>
      <dsp:spPr>
        <a:xfrm>
          <a:off x="0" y="2351862"/>
          <a:ext cx="6894576" cy="1116179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Understanding how care affects  longitudinal health outcomes</a:t>
          </a:r>
        </a:p>
      </dsp:txBody>
      <dsp:txXfrm>
        <a:off x="54487" y="2406349"/>
        <a:ext cx="6785602" cy="10072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B5296-DBD6-214A-8FD1-364422CE6A81}">
      <dsp:nvSpPr>
        <dsp:cNvPr id="0" name=""/>
        <dsp:cNvSpPr/>
      </dsp:nvSpPr>
      <dsp:spPr>
        <a:xfrm>
          <a:off x="0" y="2486138"/>
          <a:ext cx="6713552" cy="163117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-Unique global collaboration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-Generating an evidence-base from real-world practice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- Targeting excellence</a:t>
          </a:r>
          <a:endParaRPr lang="en-US" sz="2100" kern="1200" dirty="0"/>
        </a:p>
      </dsp:txBody>
      <dsp:txXfrm>
        <a:off x="0" y="2486138"/>
        <a:ext cx="6713552" cy="1631176"/>
      </dsp:txXfrm>
    </dsp:sp>
    <dsp:sp modelId="{2131EE0D-92D9-E448-9BAB-9811290F26D2}">
      <dsp:nvSpPr>
        <dsp:cNvPr id="0" name=""/>
        <dsp:cNvSpPr/>
      </dsp:nvSpPr>
      <dsp:spPr>
        <a:xfrm rot="10800000">
          <a:off x="0" y="1857"/>
          <a:ext cx="6713552" cy="2508748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baseline="0"/>
            <a:t>Participate!</a:t>
          </a:r>
          <a:endParaRPr lang="en-US" sz="2100" kern="1200" baseline="0"/>
        </a:p>
      </dsp:txBody>
      <dsp:txXfrm rot="10800000">
        <a:off x="0" y="1857"/>
        <a:ext cx="6713552" cy="1630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2193A-24DD-9242-A67B-6BB00DF5D353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48DA-9AD4-8242-B418-C9D84D618D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0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BB68E-F7FA-C127-B4F4-AF74BC037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CFB48-653D-E102-1641-B6860B236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C7331-4684-EB55-76FA-754801CBF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 I'm Myra Tilney, located at he southernmost tip of Europe, in Malta which has a population of just over half a million.</a:t>
            </a:r>
            <a:r>
              <a:rPr lang="en-GB" dirty="0"/>
              <a:t> Collaboration  with the FHSC has helped to improve both identification  of the condition and the care of our pts in a unique network.</a:t>
            </a: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C8349-723F-A2B5-0490-C46494C43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BE71D-0C2A-2C4D-AF57-A66A948355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0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most important aspect for patients is early identification-so I'm interested in how this could be improved to maximise coverage and health outcomes.</a:t>
            </a:r>
          </a:p>
          <a:p>
            <a:r>
              <a:rPr lang="en-GB" dirty="0"/>
              <a:t>I'm investigating how digital tools could facilitate earlier  diagnosis, especially to understand how this could be applied to cascade testing in our healthcare context.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BE71D-0C2A-2C4D-AF57-A66A948355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62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08CC-B1C5-93D2-5075-0F30CA24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3B5F7B-5457-4179-3C22-44BC6AB3B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B1762-9B4E-F75F-4E01-208EA0875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in answer to this question ….My message is that this collaboration is IMP for pts AND HCP-It's leading to new knowledge and helping to provide evidence which based on real-world practice targeting excellence. </a:t>
            </a:r>
          </a:p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 for listening-and please PARTICIPATE if you can!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6A967-1819-74DA-53AE-71CBFA3C5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BE71D-0C2A-2C4D-AF57-A66A9483555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47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D8CFE-6F10-9A7F-1DF8-168599C4A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0DB5B-CD82-E021-B137-5A7914B9B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C5E2A-852B-6AAC-FBB3-57895792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77061-A9C2-67D1-FE7A-8AA07656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E8C2B-AE48-A6F2-D56E-D50CB4B0C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42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64A44-C431-8B2C-B0C7-1F0F9EBB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E2082-2AC4-7127-F26E-A90CB33EB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1B0A6-424D-227C-056B-EA077393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FA67-B5B9-3A0F-4BE3-F85B9C84B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313ED-1148-81E7-2842-B35ABE81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592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4E6EC-C09C-7386-6A70-8F70F96D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C773C-12A4-3D24-7AF8-BD6BD2AF4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8E1AF-F38C-5176-26FC-41B0C664F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44D4B-9F76-9B33-DCAE-A0631DE12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93500-EB56-802B-68C8-E71210DB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26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B1A9-5F2E-DF52-5354-245C7D62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57DDB-36A2-8EA3-8F4B-E975B4557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0F41-3556-6D57-EBE8-80D0C409E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6844A-21F5-4C5B-3461-B1DC79AD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1C42A-AF37-664D-F19B-7443B7AFC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D9A8E-5709-FB51-2FC0-547C80439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44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4B29-7A39-05BE-4B5D-FD190444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5EE0B-90EC-179B-4517-D71E58FBE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EF859-2C37-055A-93F8-1F41ADAAF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574033-9FE9-DAF8-601E-5F518E777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CA210-0BEA-F130-0A3E-4837B6B97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75089-9D7F-681E-F866-E385773F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83905C-A25F-6ED5-146A-91C36E24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F75661-A47F-3A33-1827-DB661CDE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5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9DC8-4523-7DB9-EB31-A7D5C47D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902D8-A29A-0CAD-0A68-54F1B8913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14815-22CA-9F0F-8AF6-ADBBFB9E3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8729F-51A8-31E1-0214-4288A5FC6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11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898E3-5436-D227-ED99-60AA36B6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9645F8-83AC-E6BA-3C20-5440E871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2AE0A-45B7-11AF-A456-0C4E891B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9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A511F-EA39-C30A-4E7A-B376252D0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7983A-0802-30F6-50DD-36755371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2218D-7AF9-5FB4-BBA8-5F623387E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EB87B-9913-570A-DFF3-29E1F9F6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F883D-B17E-F00F-E939-B576811A4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9A280-5EA4-9BE0-2D7A-3B8CD8DE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7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32996-7EE9-FF0C-6AC6-C9C688C0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5D7F5-6B1A-3056-A657-EDACC2D1E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88F46-4AE2-8B65-086C-11F5B9CB7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E1EE0-D6BE-011B-0AD4-775CEDD07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EE73C-AD07-BAFC-52DE-C1CE6933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A2B24-84BD-2164-47B2-C69E8C26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6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DC90-ADB8-FC92-D6D8-8C9540AC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02197A-64B2-E89E-07B8-946ECC281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63BEB-7603-6CC3-EF89-367A53F2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B29E8-F01E-6EBF-54B3-C22510BF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4398E-B896-2894-F608-11D655708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42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32E-B53E-187A-BA64-C4BA8C6B8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D3809-17F0-1943-140C-0A370C1F3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46F-E889-6191-F5AC-9148873F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4B781-E9CB-0077-F514-DAF5D1F4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2AB9D-0418-2240-5E1C-BEA1A787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4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64417-FB6E-0076-790D-C8858302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CAFDB-E48B-E0DA-15E4-8AF98BCE4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F2781-4B53-B53C-398A-D0A3BFA1F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EA857-0138-944B-9D42-FD2F29C1D0AE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E7F23-2E09-CAB5-DF0B-449B0E50B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926EA-E681-7114-A722-16AC50055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96E67-B185-8F4A-9352-0792D8E175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84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../media/media1.mp4"/><Relationship Id="rId7" Type="http://schemas.openxmlformats.org/officeDocument/2006/relationships/image" Target="../media/image2.pn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7.png"/><Relationship Id="rId4" Type="http://schemas.openxmlformats.org/officeDocument/2006/relationships/diagramData" Target="../diagrams/data1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slideLayout" Target="../slideLayouts/slideLayout2.xml"/><Relationship Id="rId7" Type="http://schemas.openxmlformats.org/officeDocument/2006/relationships/diagramData" Target="../diagrams/data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png"/><Relationship Id="rId11" Type="http://schemas.microsoft.com/office/2007/relationships/diagramDrawing" Target="../diagrams/drawing2.xml"/><Relationship Id="rId5" Type="http://schemas.openxmlformats.org/officeDocument/2006/relationships/image" Target="../media/image8.jpeg"/><Relationship Id="rId10" Type="http://schemas.openxmlformats.org/officeDocument/2006/relationships/diagramColors" Target="../diagrams/colors2.xml"/><Relationship Id="rId4" Type="http://schemas.openxmlformats.org/officeDocument/2006/relationships/notesSlide" Target="../notesSlides/notesSlide2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diagramData" Target="../diagrams/data3.xml"/><Relationship Id="rId5" Type="http://schemas.openxmlformats.org/officeDocument/2006/relationships/image" Target="../media/image10.png"/><Relationship Id="rId10" Type="http://schemas.microsoft.com/office/2007/relationships/diagramDrawing" Target="../diagrams/drawing3.xml"/><Relationship Id="rId4" Type="http://schemas.openxmlformats.org/officeDocument/2006/relationships/notesSlide" Target="../notesSlides/notesSlide3.xml"/><Relationship Id="rId9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AADB9-3648-CC9D-5EAC-79D532947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map of the world&#10;&#10;AI-generated content may be incorrect.">
            <a:extLst>
              <a:ext uri="{FF2B5EF4-FFF2-40B4-BE49-F238E27FC236}">
                <a16:creationId xmlns:a16="http://schemas.microsoft.com/office/drawing/2014/main" id="{EC304DA7-8010-3022-E58C-8A2CC277C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812" y="3521726"/>
            <a:ext cx="6592035" cy="3336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C2F022-28F0-31A8-77CB-D442A0788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660" y="467556"/>
            <a:ext cx="5721540" cy="1655762"/>
          </a:xfrm>
        </p:spPr>
        <p:txBody>
          <a:bodyPr>
            <a:normAutofit fontScale="90000"/>
          </a:bodyPr>
          <a:lstStyle/>
          <a:p>
            <a:r>
              <a:rPr lang="en-GB" dirty="0"/>
              <a:t>Why participate in FHSC?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C18DC-A971-BF0E-8B5B-BA313EAE1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8494" y="2325078"/>
            <a:ext cx="4154408" cy="120898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Myra Tilney </a:t>
            </a:r>
          </a:p>
          <a:p>
            <a:r>
              <a:rPr lang="en-GB" sz="1700" dirty="0"/>
              <a:t>MD FRCP FRCP(Edin) FACP FEFIM MBA(Henley)</a:t>
            </a:r>
          </a:p>
          <a:p>
            <a:r>
              <a:rPr lang="en-GB" dirty="0"/>
              <a:t>FH Register</a:t>
            </a:r>
          </a:p>
          <a:p>
            <a:r>
              <a:rPr lang="en-GB" dirty="0"/>
              <a:t>Malta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 descr="A map of europe with a blue triangle&#10;&#10;AI-generated content may be incorrect.">
            <a:extLst>
              <a:ext uri="{FF2B5EF4-FFF2-40B4-BE49-F238E27FC236}">
                <a16:creationId xmlns:a16="http://schemas.microsoft.com/office/drawing/2014/main" id="{353BCE41-2FFE-102A-0CF0-C044CE5C5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32" y="415108"/>
            <a:ext cx="2675539" cy="2169527"/>
          </a:xfrm>
          <a:prstGeom prst="rect">
            <a:avLst/>
          </a:prstGeom>
        </p:spPr>
      </p:pic>
      <p:pic>
        <p:nvPicPr>
          <p:cNvPr id="13" name="Picture 12" descr="A map of malta with a location pin&#10;&#10;AI-generated content may be incorrect.">
            <a:extLst>
              <a:ext uri="{FF2B5EF4-FFF2-40B4-BE49-F238E27FC236}">
                <a16:creationId xmlns:a16="http://schemas.microsoft.com/office/drawing/2014/main" id="{15E35716-F54E-AF59-DCD2-D9854CF2A1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63" y="3534063"/>
            <a:ext cx="2242969" cy="17859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9CC19C6-5E21-5426-6145-B7900F8E5F78}"/>
              </a:ext>
            </a:extLst>
          </p:cNvPr>
          <p:cNvSpPr txBox="1"/>
          <p:nvPr/>
        </p:nvSpPr>
        <p:spPr>
          <a:xfrm>
            <a:off x="2534194" y="3091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35" name="Video 34">
            <a:extLst>
              <a:ext uri="{FF2B5EF4-FFF2-40B4-BE49-F238E27FC236}">
                <a16:creationId xmlns:a16="http://schemas.microsoft.com/office/drawing/2014/main" id="{5671A509-B926-F06D-BAB6-7FEC50B983E7}"/>
              </a:ext>
            </a:extLst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9041684" y="415108"/>
            <a:ext cx="2794254" cy="2666001"/>
          </a:xfrm>
          <a:prstGeom prst="ellipse">
            <a:avLst/>
          </a:prstGeom>
        </p:spPr>
      </p:pic>
      <p:pic>
        <p:nvPicPr>
          <p:cNvPr id="12" name="Picture 11" descr="A body of water with buildings in the background&#10;&#10;AI-generated content may be incorrect.">
            <a:extLst>
              <a:ext uri="{FF2B5EF4-FFF2-40B4-BE49-F238E27FC236}">
                <a16:creationId xmlns:a16="http://schemas.microsoft.com/office/drawing/2014/main" id="{FB65B5A3-034C-C5F5-86EB-C3EC05CFF7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6559" y="4297469"/>
            <a:ext cx="3379762" cy="20450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022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41"/>
    </mc:Choice>
    <mc:Fallback xmlns="">
      <p:transition spd="slow" advTm="25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8 -0.01111 L 0.03308 -0.296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-1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70A4-F148-1F46-9991-619098F0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71504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How has being part of FHSC helped raise awareness and improve care for FH in your country/region?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00BCB7-BBBD-3C06-05A4-4D4184C28F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421671"/>
              </p:ext>
            </p:extLst>
          </p:nvPr>
        </p:nvGraphicFramePr>
        <p:xfrm>
          <a:off x="838199" y="1911350"/>
          <a:ext cx="66198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257CC87E-1454-6F7B-30B5-9B487F3EF86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4335" r="21581" b="-2"/>
          <a:stretch>
            <a:fillRect/>
          </a:stretch>
        </p:blipFill>
        <p:spPr>
          <a:xfrm>
            <a:off x="7555392" y="1759248"/>
            <a:ext cx="3525612" cy="4351338"/>
          </a:xfrm>
          <a:prstGeom prst="rect">
            <a:avLst/>
          </a:prstGeom>
        </p:spPr>
      </p:pic>
      <p:pic>
        <p:nvPicPr>
          <p:cNvPr id="4" name="Video 3">
            <a:extLst>
              <a:ext uri="{FF2B5EF4-FFF2-40B4-BE49-F238E27FC236}">
                <a16:creationId xmlns:a16="http://schemas.microsoft.com/office/drawing/2014/main" id="{80845060-18A7-770F-FF06-14D146DA2A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21875" r="21875"/>
          <a:stretch>
            <a:fillRect/>
          </a:stretch>
        </p:blipFill>
        <p:spPr>
          <a:xfrm>
            <a:off x="8929007" y="3660521"/>
            <a:ext cx="2832354" cy="28323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69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86"/>
    </mc:Choice>
    <mc:Fallback xmlns="">
      <p:transition spd="slow" advTm="34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B23DB-299E-CB4D-EE12-0DCD7D7D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GB" sz="3800"/>
              <a:t>What FHSC research milestone do you find most important — and why?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C28E13-4CA5-382A-7BA2-3AEF59AABE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031" r="28753" b="2"/>
          <a:stretch>
            <a:fillRect/>
          </a:stretch>
        </p:blipFill>
        <p:spPr>
          <a:xfrm>
            <a:off x="8221036" y="329183"/>
            <a:ext cx="3299824" cy="3429969"/>
          </a:xfrm>
          <a:prstGeom prst="rect">
            <a:avLst/>
          </a:prstGeom>
        </p:spPr>
      </p:pic>
      <p:pic>
        <p:nvPicPr>
          <p:cNvPr id="4" name="Video 3">
            <a:extLst>
              <a:ext uri="{FF2B5EF4-FFF2-40B4-BE49-F238E27FC236}">
                <a16:creationId xmlns:a16="http://schemas.microsoft.com/office/drawing/2014/main" id="{0EB0D8DF-350C-F8CB-79B2-9AC3F514697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t="30" b="30"/>
          <a:stretch>
            <a:fillRect/>
          </a:stretch>
        </p:blipFill>
        <p:spPr>
          <a:xfrm>
            <a:off x="7816858" y="843861"/>
            <a:ext cx="3868738" cy="2174875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0BF8E8-0555-300D-03C3-9443E2D540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0080" y="2706624"/>
          <a:ext cx="6894576" cy="348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5787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18"/>
    </mc:Choice>
    <mc:Fallback xmlns="">
      <p:transition spd="slow" advTm="28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E0D29-7153-54C3-4053-EB412E2E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743F6-DC7E-BCDF-2425-6243DCC2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200"/>
              <a:t>What message would you like to send to the global community during FH Awareness Week?</a:t>
            </a: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4A3DDB12-9C99-0F28-B562-6E981689BC21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2942" r="2294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7277B132-C6F4-0E04-80EA-DA2D00860B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3304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10"/>
    </mc:Choice>
    <mc:Fallback xmlns="">
      <p:transition spd="slow" advTm="23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D980358F3F864DA1FF0BC8A3CF5FFB" ma:contentTypeVersion="12" ma:contentTypeDescription="Create a new document." ma:contentTypeScope="" ma:versionID="3894fa5afb57e75a39609cd29fa2fb93">
  <xsd:schema xmlns:xsd="http://www.w3.org/2001/XMLSchema" xmlns:xs="http://www.w3.org/2001/XMLSchema" xmlns:p="http://schemas.microsoft.com/office/2006/metadata/properties" xmlns:ns2="8f8d53d4-7410-432d-ad12-fd8acf750843" xmlns:ns3="03adf7a0-82b6-4d3a-83b1-f9cdc0215b67" targetNamespace="http://schemas.microsoft.com/office/2006/metadata/properties" ma:root="true" ma:fieldsID="59059f0ba0c00c7ea48cdb87312954f0" ns2:_="" ns3:_="">
    <xsd:import namespace="8f8d53d4-7410-432d-ad12-fd8acf750843"/>
    <xsd:import namespace="03adf7a0-82b6-4d3a-83b1-f9cdc0215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d53d4-7410-432d-ad12-fd8acf750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8a2983e-3871-426d-94c6-a6df5143e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df7a0-82b6-4d3a-83b1-f9cdc0215b6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8456f1-a746-449f-ae1e-00044223801f}" ma:internalName="TaxCatchAll" ma:showField="CatchAllData" ma:web="03adf7a0-82b6-4d3a-83b1-f9cdc0215b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8d53d4-7410-432d-ad12-fd8acf750843">
      <Terms xmlns="http://schemas.microsoft.com/office/infopath/2007/PartnerControls"/>
    </lcf76f155ced4ddcb4097134ff3c332f>
    <TaxCatchAll xmlns="03adf7a0-82b6-4d3a-83b1-f9cdc0215b67" xsi:nil="true"/>
  </documentManagement>
</p:properties>
</file>

<file path=customXml/itemProps1.xml><?xml version="1.0" encoding="utf-8"?>
<ds:datastoreItem xmlns:ds="http://schemas.openxmlformats.org/officeDocument/2006/customXml" ds:itemID="{D412E31F-9D14-4CB1-ACB9-DA18906420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567697-12F9-4D18-BCB3-634829D705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8d53d4-7410-432d-ad12-fd8acf750843"/>
    <ds:schemaRef ds:uri="03adf7a0-82b6-4d3a-83b1-f9cdc0215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E7AB95-B574-4A7B-AD08-1F4027698482}">
  <ds:schemaRefs>
    <ds:schemaRef ds:uri="http://schemas.microsoft.com/office/2006/metadata/properties"/>
    <ds:schemaRef ds:uri="http://schemas.microsoft.com/office/infopath/2007/PartnerControls"/>
    <ds:schemaRef ds:uri="8f8d53d4-7410-432d-ad12-fd8acf750843"/>
    <ds:schemaRef ds:uri="03adf7a0-82b6-4d3a-83b1-f9cdc0215b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366</Words>
  <Application>Microsoft Office PowerPoint</Application>
  <PresentationFormat>Widescreen</PresentationFormat>
  <Paragraphs>35</Paragraphs>
  <Slides>4</Slides>
  <Notes>3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Why participate in FHSC?</vt:lpstr>
      <vt:lpstr>How has being part of FHSC helped raise awareness and improve care for FH in your country/region?</vt:lpstr>
      <vt:lpstr>What FHSC research milestone do you find most important — and why?</vt:lpstr>
      <vt:lpstr>What message would you like to send to the global community during FH Awareness Week?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Tilney, Myra</dc:creator>
  <cp:lastModifiedBy>Tilney, Myra</cp:lastModifiedBy>
  <cp:revision>3</cp:revision>
  <dcterms:created xsi:type="dcterms:W3CDTF">2025-07-21T17:03:59Z</dcterms:created>
  <dcterms:modified xsi:type="dcterms:W3CDTF">2025-09-19T15:35:43Z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0x010100D5D980358F3F864DA1FF0BC8A3CF5FFB</vt:lpwstr>
  </property>
</Properties>
</file>